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93" r:id="rId5"/>
    <p:sldId id="262" r:id="rId6"/>
    <p:sldId id="263" r:id="rId7"/>
    <p:sldId id="264" r:id="rId8"/>
    <p:sldId id="283" r:id="rId9"/>
    <p:sldId id="284" r:id="rId10"/>
    <p:sldId id="259" r:id="rId11"/>
    <p:sldId id="260" r:id="rId12"/>
    <p:sldId id="292" r:id="rId13"/>
    <p:sldId id="286" r:id="rId14"/>
    <p:sldId id="287" r:id="rId15"/>
    <p:sldId id="288" r:id="rId16"/>
    <p:sldId id="294" r:id="rId17"/>
    <p:sldId id="295" r:id="rId18"/>
    <p:sldId id="296" r:id="rId19"/>
    <p:sldId id="298" r:id="rId20"/>
    <p:sldId id="290" r:id="rId21"/>
    <p:sldId id="297" r:id="rId22"/>
    <p:sldId id="282" r:id="rId23"/>
  </p:sldIdLst>
  <p:sldSz cx="12192000" cy="6858000"/>
  <p:notesSz cx="6858000" cy="9144000"/>
  <p:embeddedFontLst>
    <p:embeddedFont>
      <p:font typeface="Fira Sans Extra Condensed" panose="020F0502020204030204" pitchFamily="34" charset="0"/>
      <p:regular r:id="rId25"/>
      <p:bold r:id="rId26"/>
    </p:embeddedFont>
    <p:embeddedFont>
      <p:font typeface="Montserrat" pitchFamily="2" charset="77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4" roundtripDataSignature="AMtx7mjm5QthIox1PtqpPCUOE5ugP037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71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F32EEF0-9140-4556-A3E7-4CF8092851F5}">
  <a:tblStyle styleId="{8F32EEF0-9140-4556-A3E7-4CF8092851F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025" autoAdjust="0"/>
  </p:normalViewPr>
  <p:slideViewPr>
    <p:cSldViewPr snapToGrid="0">
      <p:cViewPr varScale="1">
        <p:scale>
          <a:sx n="119" d="100"/>
          <a:sy n="119" d="100"/>
        </p:scale>
        <p:origin x="216" y="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D05A0EAA-8C6F-5539-6516-0CE3209200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F043EEDF-63C4-0EAE-CA46-FA6ADB69CA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FFFF8B90-9400-7C39-3DA3-A081EAF5FC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7478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597ACA6F-783B-934B-879E-AFA2FAF78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2D037FE0-95FE-DC02-6B9B-D03E3F7749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F7F9DB13-AF68-8B56-9438-A29A14DB22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7833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7647C8CD-458B-5434-2C19-8FF06BB69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7DFD3D45-6C42-6120-0AA6-F59EBBA246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727D93F3-B21C-18D5-4736-8D52351681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30277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FAC6F487-EEF3-D1A0-7BFB-EA21EAF8E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A5F7B1E6-DC94-C7C4-AED5-3F97F41611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54D5603F-331D-B520-8B56-F088175DB3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6613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4CF8F663-B4D8-16F7-8A15-1D93A0DDD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FCC1E8F3-6AA8-AA7C-5DC8-68151C5331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D03A4B30-2AFF-F091-C436-7EFE95359D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06174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89E6D337-297E-3312-9314-EFA11D0A67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E5AB30CB-981E-B0A1-BAA0-5F41CCFD57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CB6E18B1-3F04-4941-817C-4300CC25D1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66937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1383730A-0924-62B7-B967-56C8E433F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3994C89D-235B-94B6-96C5-C6EEFAAEF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7E2266B3-33F3-2FD2-C3A4-5B9FFC63A6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24504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C1E5FA62-CEA2-B3C1-B980-2826089C2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5F00CB08-2B1D-43FC-C8B0-FFF8C87BC1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86EF45E2-F8DB-3163-C258-8F690AF49BB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05117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5B39667E-F711-72E2-5228-08BD46833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DE7DA91D-EB2E-278E-2A1A-3061C832A34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9C1B2D13-E71C-38A4-399D-BEE89072B0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35799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>
          <a:extLst>
            <a:ext uri="{FF2B5EF4-FFF2-40B4-BE49-F238E27FC236}">
              <a16:creationId xmlns:a16="http://schemas.microsoft.com/office/drawing/2014/main" id="{B15ECA2E-4591-D782-3734-BD8F64880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5:notes">
            <a:extLst>
              <a:ext uri="{FF2B5EF4-FFF2-40B4-BE49-F238E27FC236}">
                <a16:creationId xmlns:a16="http://schemas.microsoft.com/office/drawing/2014/main" id="{D164FE52-59C5-430F-E136-E1BEB1298C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5:notes">
            <a:extLst>
              <a:ext uri="{FF2B5EF4-FFF2-40B4-BE49-F238E27FC236}">
                <a16:creationId xmlns:a16="http://schemas.microsoft.com/office/drawing/2014/main" id="{1A3277C6-81D3-93F7-AA15-D650820793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07245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0" name="Google Shape;62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FBAF5423-604C-3C82-7E31-0734F69DE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684D0E93-5EDD-638B-5691-8CCEF8AC1D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900896D2-5F38-6B81-05C1-A66939008C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7004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1" name="Google Shape;46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17B742E0-A97C-E852-A088-D618B63E0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0131D920-C7CC-5E54-D28A-54DB968E00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9499E939-2F02-1898-6AEE-6B941FB46E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47205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21632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2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Google Shape;82;p3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4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3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3" name="Google Shape;43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3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0" name="Google Shape;50;p3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Google Shape;51;p3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3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3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Google Shape;59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8" name="Google Shape;68;p3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3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Google Shape;72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5" name="Google Shape;75;p3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3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Google Shape;78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8"/>
          <p:cNvGrpSpPr/>
          <p:nvPr/>
        </p:nvGrpSpPr>
        <p:grpSpPr>
          <a:xfrm>
            <a:off x="11506200" y="6248400"/>
            <a:ext cx="457200" cy="457200"/>
            <a:chOff x="11582400" y="6248400"/>
            <a:chExt cx="457200" cy="457200"/>
          </a:xfrm>
        </p:grpSpPr>
        <p:sp>
          <p:nvSpPr>
            <p:cNvPr id="11" name="Google Shape;11;p28"/>
            <p:cNvSpPr/>
            <p:nvPr/>
          </p:nvSpPr>
          <p:spPr>
            <a:xfrm rot="5400000">
              <a:off x="11582400" y="6248400"/>
              <a:ext cx="457200" cy="457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  <a:effectLst>
              <a:outerShdw blurRad="279400" dist="38100" dir="2700000" algn="tl" rotWithShape="0">
                <a:srgbClr val="000000">
                  <a:alpha val="25882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28"/>
            <p:cNvSpPr/>
            <p:nvPr/>
          </p:nvSpPr>
          <p:spPr>
            <a:xfrm rot="5400000" flipH="1">
              <a:off x="119687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F49F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28"/>
            <p:cNvSpPr/>
            <p:nvPr/>
          </p:nvSpPr>
          <p:spPr>
            <a:xfrm rot="5400000" flipH="1">
              <a:off x="118544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0B93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8"/>
            <p:cNvSpPr/>
            <p:nvPr/>
          </p:nvSpPr>
          <p:spPr>
            <a:xfrm rot="5400000" flipH="1">
              <a:off x="117401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149A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8"/>
            <p:cNvSpPr/>
            <p:nvPr/>
          </p:nvSpPr>
          <p:spPr>
            <a:xfrm rot="5400000" flipH="1">
              <a:off x="11625834" y="6204966"/>
              <a:ext cx="27432" cy="114300"/>
            </a:xfrm>
            <a:custGeom>
              <a:avLst/>
              <a:gdLst/>
              <a:ahLst/>
              <a:cxnLst/>
              <a:rect l="l" t="t" r="r" b="b"/>
              <a:pathLst>
                <a:path w="27432" h="114300" extrusionOk="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7159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16;p28"/>
          <p:cNvSpPr txBox="1"/>
          <p:nvPr/>
        </p:nvSpPr>
        <p:spPr>
          <a:xfrm>
            <a:off x="11613220" y="6392138"/>
            <a:ext cx="25167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1" i="0" u="none" strike="noStrike" cap="none">
                <a:solidFill>
                  <a:srgbClr val="3F3F3F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sz="1400" b="1" i="0" u="none" strike="noStrike" cap="none">
              <a:solidFill>
                <a:srgbClr val="3F3F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" name="Google Shape;17;p28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8874887" y="112366"/>
            <a:ext cx="1898967" cy="391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8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0972803" y="-112667"/>
            <a:ext cx="805312" cy="805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8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315684" y="6306285"/>
            <a:ext cx="1055916" cy="346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8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478620" y="6171213"/>
            <a:ext cx="537281" cy="4757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" name="Google Shape;21;p28"/>
          <p:cNvCxnSpPr/>
          <p:nvPr/>
        </p:nvCxnSpPr>
        <p:spPr>
          <a:xfrm>
            <a:off x="647700" y="990600"/>
            <a:ext cx="10972800" cy="0"/>
          </a:xfrm>
          <a:prstGeom prst="straightConnector1">
            <a:avLst/>
          </a:prstGeom>
          <a:noFill/>
          <a:ln w="25400" cap="flat" cmpd="sng">
            <a:solidFill>
              <a:srgbClr val="87C6CC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oogle Shape;96;p1"/>
          <p:cNvGrpSpPr/>
          <p:nvPr/>
        </p:nvGrpSpPr>
        <p:grpSpPr>
          <a:xfrm>
            <a:off x="6926283" y="1219200"/>
            <a:ext cx="4717727" cy="3949772"/>
            <a:chOff x="1079350" y="238125"/>
            <a:chExt cx="5461275" cy="4525625"/>
          </a:xfrm>
        </p:grpSpPr>
        <p:sp>
          <p:nvSpPr>
            <p:cNvPr id="97" name="Google Shape;97;p1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8" name="Google Shape;368;p1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9" name="Google Shape;369;p1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0" name="Google Shape;370;p1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1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1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1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1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1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1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1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2" name="Google Shape;412;p1"/>
          <p:cNvSpPr/>
          <p:nvPr/>
        </p:nvSpPr>
        <p:spPr>
          <a:xfrm>
            <a:off x="670885" y="3733800"/>
            <a:ext cx="609600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37177"/>
                </a:solidFill>
                <a:latin typeface="+mn-lt"/>
                <a:ea typeface="Calibri"/>
                <a:cs typeface="Calibri"/>
                <a:sym typeface="Calibri"/>
              </a:rPr>
              <a:t>MODUL 8.3:</a:t>
            </a:r>
            <a:endParaRPr sz="2400" b="1" dirty="0">
              <a:solidFill>
                <a:srgbClr val="337177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337177"/>
                </a:solidFill>
                <a:latin typeface="+mn-lt"/>
                <a:ea typeface="Calibri"/>
                <a:cs typeface="Calibri"/>
                <a:sym typeface="Calibri"/>
              </a:rPr>
              <a:t>Typical Energy Efficiency Measures in the Beverage Industry</a:t>
            </a:r>
            <a:endParaRPr sz="1600" dirty="0">
              <a:latin typeface="+mn-lt"/>
            </a:endParaRPr>
          </a:p>
        </p:txBody>
      </p:sp>
      <p:sp>
        <p:nvSpPr>
          <p:cNvPr id="413" name="Google Shape;413;p1"/>
          <p:cNvSpPr txBox="1"/>
          <p:nvPr/>
        </p:nvSpPr>
        <p:spPr>
          <a:xfrm>
            <a:off x="670885" y="2884161"/>
            <a:ext cx="6459989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B0F0"/>
                </a:solidFill>
              </a:rPr>
              <a:t>TECHNICAL STAFFS</a:t>
            </a:r>
            <a:r>
              <a:rPr lang="en-US" sz="1600" b="1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600" b="1" dirty="0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1"/>
          <p:cNvSpPr txBox="1"/>
          <p:nvPr/>
        </p:nvSpPr>
        <p:spPr>
          <a:xfrm>
            <a:off x="634099" y="1219200"/>
            <a:ext cx="6757301" cy="1664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6275" tIns="146275" rIns="146275" bIns="146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</a:pPr>
            <a:r>
              <a:rPr lang="en-US" sz="32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TRAINING PROGRAMME </a:t>
            </a:r>
            <a:br>
              <a:rPr lang="en-US" sz="32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3200" b="1" i="0" u="none" strike="noStrike" cap="none">
                <a:solidFill>
                  <a:srgbClr val="327176"/>
                </a:solidFill>
                <a:latin typeface="Arial"/>
                <a:ea typeface="Arial"/>
                <a:cs typeface="Arial"/>
                <a:sym typeface="Arial"/>
              </a:rPr>
              <a:t>FOR INDUSTRIAL ENTERPRISEs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4"/>
          <p:cNvSpPr txBox="1">
            <a:spLocks noGrp="1"/>
          </p:cNvSpPr>
          <p:nvPr>
            <p:ph type="ctrTitle"/>
          </p:nvPr>
        </p:nvSpPr>
        <p:spPr>
          <a:xfrm>
            <a:off x="386080" y="294640"/>
            <a:ext cx="10353040" cy="690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3. Method for Identifying Energy Saving Potential</a:t>
            </a:r>
            <a:endParaRPr dirty="0"/>
          </a:p>
        </p:txBody>
      </p:sp>
      <p:sp>
        <p:nvSpPr>
          <p:cNvPr id="431" name="Google Shape;431;p4"/>
          <p:cNvSpPr txBox="1">
            <a:spLocks noGrp="1"/>
          </p:cNvSpPr>
          <p:nvPr>
            <p:ph type="subTitle" idx="1"/>
          </p:nvPr>
        </p:nvSpPr>
        <p:spPr>
          <a:xfrm>
            <a:off x="919480" y="985520"/>
            <a:ext cx="10353040" cy="4548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Using energy audits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Evaluation indicators: SEC (kWh/liter of product), industry benchmarks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Collect current energy usage data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Analyze and evaluate energy consumption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Identify major energy consumption and wastage points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Select and evaluate energy-saving solutions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Prioritize solutions based on economic feasibility and effectiveness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Implement, monitor, and optimize</a:t>
            </a:r>
          </a:p>
          <a:p>
            <a:pPr marL="342900" lvl="0" indent="-3429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Wingdings" panose="05000000000000000000" pitchFamily="2" charset="2"/>
              <a:buChar char="q"/>
            </a:pPr>
            <a:r>
              <a:rPr lang="en-US"/>
              <a:t>Training and awareness raising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/>
          <p:cNvSpPr txBox="1">
            <a:spLocks noGrp="1"/>
          </p:cNvSpPr>
          <p:nvPr>
            <p:ph type="subTitle" idx="1"/>
          </p:nvPr>
        </p:nvSpPr>
        <p:spPr>
          <a:xfrm>
            <a:off x="788277" y="1607588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Boiler optimization: oxygen control, economizer refent, flue gas utilization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Optimizing the combustion process;  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Reducing heat loss; 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Recovering heat from flue gases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/>
              <a:t>+ Upgrading to advanced technology equipment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/>
              <a:t>+ Regular maintenance and proper operation</a:t>
            </a:r>
          </a:p>
        </p:txBody>
      </p:sp>
      <p:sp>
        <p:nvSpPr>
          <p:cNvPr id="437" name="Google Shape;437;p5"/>
          <p:cNvSpPr txBox="1">
            <a:spLocks noGrp="1"/>
          </p:cNvSpPr>
          <p:nvPr>
            <p:ph type="ctrTitle"/>
          </p:nvPr>
        </p:nvSpPr>
        <p:spPr>
          <a:xfrm>
            <a:off x="2400300" y="418852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4. Energy Saving Opportunities – Steam</a:t>
            </a:r>
            <a:endParaRPr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676274" y="1119186"/>
            <a:ext cx="2409825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Steam</a:t>
            </a:r>
            <a:endParaRPr lang="en-US" sz="26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408C1CB1-BFE0-4F2B-C798-C97C1FA45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66379731-59DC-4EF5-262F-6A5B6C76F08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70040" y="1681161"/>
            <a:ext cx="11077902" cy="4657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Using inverter-driven compressors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Selecting high-efficiency refrigeration technology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Heat recovery systems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Regular maintenance and cleaning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Implementing intelligent control systems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Improving insulation of cold storage and machine rooms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Replace old compressors with high-efficiency equipment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Optimize evaporation/condensation temperatures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Use variable frequency drives (VFD) for compressors, pumps, condenser fans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sz="2000" dirty="0">
                <a:latin typeface="+mn-lt"/>
                <a:ea typeface="Times New Roman"/>
                <a:cs typeface="Times New Roman"/>
                <a:sym typeface="Times New Roman"/>
              </a:rPr>
              <a:t>+ Enhance insulation for cold storage and piping</a:t>
            </a: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endParaRPr lang="en-US" sz="2000" dirty="0">
              <a:latin typeface="+mn-lt"/>
              <a:ea typeface="Times New Roman"/>
              <a:cs typeface="Times New Roman"/>
              <a:sym typeface="Times New Roman"/>
            </a:endParaRPr>
          </a:p>
          <a:p>
            <a:pPr marL="180340" lvl="0" algn="l">
              <a:lnSpc>
                <a:spcPct val="150000"/>
              </a:lnSpc>
              <a:spcBef>
                <a:spcPts val="0"/>
              </a:spcBef>
              <a:buSzPts val="2000"/>
            </a:pPr>
            <a:endParaRPr sz="2000" dirty="0">
              <a:latin typeface="+mn-lt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6B4AD863-11B5-6F6D-9DA5-F331F29F6CC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00300" y="239438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4. Energy Saving Opportunities</a:t>
            </a:r>
            <a:endParaRPr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A0D3A8D0-CAD2-8DE5-9621-9D8763478E7B}"/>
              </a:ext>
            </a:extLst>
          </p:cNvPr>
          <p:cNvSpPr txBox="1">
            <a:spLocks/>
          </p:cNvSpPr>
          <p:nvPr/>
        </p:nvSpPr>
        <p:spPr>
          <a:xfrm>
            <a:off x="676274" y="1119186"/>
            <a:ext cx="10475202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Refrigeration and Air Conditioning Systems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4282297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06DACCC5-168C-1D49-FA91-B8D15E052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498F6F5C-FE87-B38A-020F-23F5693AB7E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786469" y="1728461"/>
            <a:ext cx="10795931" cy="4010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Reducing compressed air leakage</a:t>
            </a:r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Using inverter-driven air compressors</a:t>
            </a:r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Optimizing system operating pressure:</a:t>
            </a:r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>
                <a:sym typeface="Times New Roman"/>
              </a:rPr>
              <a:t>+ Efficient design and maintenance of compressed air piping:</a:t>
            </a:r>
          </a:p>
          <a:p>
            <a:pPr marL="180340" lvl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>
                <a:sym typeface="Times New Roman"/>
              </a:rPr>
              <a:t>+ Recovering waste heat and condensate</a:t>
            </a:r>
          </a:p>
          <a:p>
            <a:pPr marL="180340" lvl="0" algn="just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en-US" dirty="0">
                <a:sym typeface="Times New Roman"/>
              </a:rPr>
              <a:t>+ </a:t>
            </a:r>
            <a:r>
              <a:rPr lang="en-US" dirty="0"/>
              <a:t>Implementing compressed air energy management and monitoring systems</a:t>
            </a:r>
          </a:p>
          <a:p>
            <a:pPr marL="180340" lvl="0" algn="just">
              <a:lnSpc>
                <a:spcPct val="150000"/>
              </a:lnSpc>
              <a:spcBef>
                <a:spcPts val="0"/>
              </a:spcBef>
              <a:buSzPts val="2000"/>
            </a:pPr>
            <a:endParaRPr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FF365020-1431-E596-3E33-7CB87B58CD2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88734" y="318973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4. Energy Saving Opportunities</a:t>
            </a:r>
            <a:endParaRPr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990935CF-CC78-8A2A-F7F1-D3A653616FF6}"/>
              </a:ext>
            </a:extLst>
          </p:cNvPr>
          <p:cNvSpPr txBox="1">
            <a:spLocks/>
          </p:cNvSpPr>
          <p:nvPr/>
        </p:nvSpPr>
        <p:spPr>
          <a:xfrm>
            <a:off x="676274" y="1119187"/>
            <a:ext cx="5419726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Compressed Air Systems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249230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4693398C-279E-1D80-3E32-7E4B2587B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1556CEFE-F734-D4E9-DD99-62A00A1D1DF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81062" y="1833564"/>
            <a:ext cx="10429875" cy="339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Heat Recovery from Wastewater and Return Flows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Optimizing Water and Chemical Usage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Efficient Water Heating Systems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>
                <a:sym typeface="Times New Roman"/>
              </a:rPr>
              <a:t>+ Scheduling and Automation of CIP Cycles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>
                <a:sym typeface="Times New Roman"/>
              </a:rPr>
              <a:t>+ Temperature Control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>
                <a:sym typeface="Times New Roman"/>
              </a:rPr>
              <a:t>+ Regular Maintenance and System Monitoring</a:t>
            </a:r>
            <a:endParaRPr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1CB976FE-9078-AF6E-712D-886E22465FF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99509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4. Energy Saving Opportunities</a:t>
            </a:r>
            <a:endParaRPr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DD2D13C3-EA86-3FBA-EFA6-9822B9FD15BD}"/>
              </a:ext>
            </a:extLst>
          </p:cNvPr>
          <p:cNvSpPr txBox="1">
            <a:spLocks/>
          </p:cNvSpPr>
          <p:nvPr/>
        </p:nvSpPr>
        <p:spPr>
          <a:xfrm>
            <a:off x="676274" y="1119187"/>
            <a:ext cx="5419726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CIP and Hot Water Systems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1768247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4D40DE97-7645-7EB5-8AA8-E0FED66EC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59DBF110-1E78-4FB2-74EB-C4B562AA12F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005668" y="1600201"/>
            <a:ext cx="10429875" cy="5024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Replace with LED lamps, install light sensors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Implementing Lighting Controls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Optimizing Lighting Design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Energy-efficient Electrical Equipment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Adjust Power Factor Correction (PFC)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/>
              <a:t>+ Manage loads according to peak/off-peak hours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>
                <a:sym typeface="Times New Roman"/>
              </a:rPr>
              <a:t>+ Regular Maintenance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>
                <a:sym typeface="Times New Roman"/>
              </a:rPr>
              <a:t>+ Power Factor Correction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 dirty="0">
                <a:sym typeface="Times New Roman"/>
              </a:rPr>
              <a:t>+ Energy Monitoring and Management</a:t>
            </a:r>
            <a:endParaRPr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B4AEA907-0F4E-00D3-5B02-B3D303085CA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00299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4. Energy Saving Opportunities</a:t>
            </a:r>
            <a:endParaRPr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8A2FDCEF-4FCC-CC14-E5A4-0EF49A389709}"/>
              </a:ext>
            </a:extLst>
          </p:cNvPr>
          <p:cNvSpPr txBox="1">
            <a:spLocks/>
          </p:cNvSpPr>
          <p:nvPr/>
        </p:nvSpPr>
        <p:spPr>
          <a:xfrm>
            <a:off x="676273" y="1119187"/>
            <a:ext cx="6544333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Upgrading Lighting Systems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42870973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6702A4FF-1181-AABB-2E4E-75100BE01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1E145EFB-1BF5-4A38-0D23-20B113781BD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76273" y="1833564"/>
            <a:ext cx="11095313" cy="2643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Implement Energy Management Systems (EMS) or Building Management Systems (BMS).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Monitor energy consumption in real-time to identify inefficiencies.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Train staff on energy-saving practices.</a:t>
            </a:r>
            <a:endParaRPr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B0B59631-C536-66F1-C89D-2CEE7142BD5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528229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4. Energy Saving Opportunities</a:t>
            </a:r>
            <a:endParaRPr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45487D38-D03B-36EB-994D-1DA8E32859B2}"/>
              </a:ext>
            </a:extLst>
          </p:cNvPr>
          <p:cNvSpPr txBox="1">
            <a:spLocks/>
          </p:cNvSpPr>
          <p:nvPr/>
        </p:nvSpPr>
        <p:spPr>
          <a:xfrm>
            <a:off x="676273" y="1119187"/>
            <a:ext cx="8457217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Energy Management and Monitoring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11021028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91843F03-E92E-4B6F-FFBD-C084BE1169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30DD2BD0-94DE-F8E6-61B6-4A89980577E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76273" y="1833564"/>
            <a:ext cx="11095313" cy="2643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Opportunities for solar, biomass, and other renewables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Benefits and challenges of adoption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Case studies and pilot projects</a:t>
            </a:r>
            <a:endParaRPr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EC554C23-98E8-DAB8-CBBE-B4D2A1D4401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737015" y="323849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4. Energy Saving Opportunities</a:t>
            </a:r>
            <a:endParaRPr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8C02BB72-9DB2-E35D-BCEE-321568662C74}"/>
              </a:ext>
            </a:extLst>
          </p:cNvPr>
          <p:cNvSpPr txBox="1">
            <a:spLocks/>
          </p:cNvSpPr>
          <p:nvPr/>
        </p:nvSpPr>
        <p:spPr>
          <a:xfrm>
            <a:off x="676273" y="1119187"/>
            <a:ext cx="8457217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Renewable Energy Integration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953945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C5517FFB-9DC6-5FC9-23F4-DF8D48B02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00E65EAD-56F4-758B-177F-D2A73A38D06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76273" y="1833565"/>
            <a:ext cx="11095313" cy="1887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Cost-benefit analysis of energy-saving measures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Prioritization based on payback period and feasibility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n-US"/>
              <a:t>+ Steps for implementation and continuous improvement</a:t>
            </a:r>
            <a:endParaRPr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9D86EDDC-7941-6F68-CD2E-3096702A625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528229" y="323848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4. Energy Saving Opportunities</a:t>
            </a:r>
            <a:endParaRPr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B3E9723E-6E13-F924-00E5-B4F38F0FDE81}"/>
              </a:ext>
            </a:extLst>
          </p:cNvPr>
          <p:cNvSpPr txBox="1">
            <a:spLocks/>
          </p:cNvSpPr>
          <p:nvPr/>
        </p:nvSpPr>
        <p:spPr>
          <a:xfrm>
            <a:off x="676273" y="1119187"/>
            <a:ext cx="9918155" cy="48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b="1">
                <a:solidFill>
                  <a:srgbClr val="337177"/>
                </a:solidFill>
              </a:rPr>
              <a:t> Economic Analysis and Implementation Strategy</a:t>
            </a:r>
            <a:endParaRPr lang="en-US" sz="2600"/>
          </a:p>
        </p:txBody>
      </p:sp>
    </p:spTree>
    <p:extLst>
      <p:ext uri="{BB962C8B-B14F-4D97-AF65-F5344CB8AC3E}">
        <p14:creationId xmlns:p14="http://schemas.microsoft.com/office/powerpoint/2010/main" val="2559759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2DE0C743-4DA0-B8A6-AF49-47E2D6CB4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">
            <a:extLst>
              <a:ext uri="{FF2B5EF4-FFF2-40B4-BE49-F238E27FC236}">
                <a16:creationId xmlns:a16="http://schemas.microsoft.com/office/drawing/2014/main" id="{D2B67D4B-3591-168C-71C0-F196770A421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627017" y="1236831"/>
            <a:ext cx="11159243" cy="4632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r>
              <a:rPr lang="en-US" sz="2000" dirty="0"/>
              <a:t>1. Is the boiler equipped with an economizer or flue gas heat recovery system? What is the flue gas temperature loss?</a:t>
            </a:r>
          </a:p>
          <a:p>
            <a:pPr algn="l"/>
            <a:r>
              <a:rPr lang="en-US" sz="2000" dirty="0"/>
              <a:t>2. Are steam line leaks regularly checked and maintained? What is the estimated pipeline energy loss?</a:t>
            </a:r>
          </a:p>
          <a:p>
            <a:pPr algn="l"/>
            <a:r>
              <a:rPr lang="en-US" sz="2000" dirty="0"/>
              <a:t>3. What is the average COP (Coefficient of Performance) of the chiller system? Is it load-dependent or constant operation?</a:t>
            </a:r>
          </a:p>
          <a:p>
            <a:pPr algn="l"/>
            <a:r>
              <a:rPr lang="en-US" sz="2000" dirty="0"/>
              <a:t>4. Is waste heat from the condenser recovered for other uses (e.g., water pre-heating)?</a:t>
            </a:r>
          </a:p>
          <a:p>
            <a:pPr algn="l"/>
            <a:r>
              <a:rPr lang="en-US" sz="2000" dirty="0"/>
              <a:t>5. Is compressed air leakage monitored, and is system pressure optimized? What is the estimated leak rate (%)?</a:t>
            </a:r>
          </a:p>
          <a:p>
            <a:pPr algn="l"/>
            <a:r>
              <a:rPr lang="en-US" sz="2000" dirty="0"/>
              <a:t>6. Are air compressors controlled via VSD (Variable Speed Drive) or ON/OFF only?</a:t>
            </a:r>
          </a:p>
          <a:p>
            <a:pPr marL="18034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endParaRPr sz="2000" dirty="0">
              <a:sym typeface="Times New Roman"/>
            </a:endParaRPr>
          </a:p>
        </p:txBody>
      </p:sp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84566A6B-DCF5-7289-5DC2-A3710FC39784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00300" y="426646"/>
            <a:ext cx="73914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QUIZ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85674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>
                <a:solidFill>
                  <a:srgbClr val="337177"/>
                </a:solidFill>
              </a:rPr>
              <a:t>CONTENT</a:t>
            </a:r>
            <a:endParaRPr/>
          </a:p>
        </p:txBody>
      </p:sp>
      <p:sp>
        <p:nvSpPr>
          <p:cNvPr id="420" name="Google Shape;420;p2"/>
          <p:cNvSpPr txBox="1">
            <a:spLocks noGrp="1"/>
          </p:cNvSpPr>
          <p:nvPr>
            <p:ph type="body" idx="1"/>
          </p:nvPr>
        </p:nvSpPr>
        <p:spPr>
          <a:xfrm>
            <a:off x="838200" y="1279087"/>
            <a:ext cx="10515600" cy="3693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+mj-lt"/>
              <a:buAutoNum type="arabicPeriod"/>
            </a:pPr>
            <a:r>
              <a:rPr lang="en-US" sz="2600" b="1">
                <a:solidFill>
                  <a:srgbClr val="337177"/>
                </a:solidFill>
              </a:rPr>
              <a:t>Overview of the Beverage Industry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+mj-lt"/>
              <a:buAutoNum type="arabicPeriod"/>
            </a:pPr>
            <a:r>
              <a:rPr lang="en-US" sz="2600" b="1">
                <a:solidFill>
                  <a:srgbClr val="337177"/>
                </a:solidFill>
              </a:rPr>
              <a:t>Energy Consumption Profile in Beverage Industry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AutoNum type="arabicPeriod"/>
            </a:pPr>
            <a:r>
              <a:rPr lang="en-US" sz="2600" b="1" i="0" u="none" strike="noStrike" cap="none">
                <a:solidFill>
                  <a:srgbClr val="337177"/>
                </a:solidFill>
              </a:rPr>
              <a:t>Method for Identifying Energy Saving Potential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AutoNum type="arabicPeriod"/>
            </a:pPr>
            <a:r>
              <a:rPr lang="en-US" sz="2600" b="1">
                <a:solidFill>
                  <a:srgbClr val="337177"/>
                </a:solidFill>
              </a:rPr>
              <a:t>E</a:t>
            </a:r>
            <a:r>
              <a:rPr lang="en-US" sz="2600" b="1" i="0" u="none" strike="noStrike" cap="none">
                <a:solidFill>
                  <a:srgbClr val="337177"/>
                </a:solidFill>
              </a:rPr>
              <a:t>nergy Saving Opportunities 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AutoNum type="arabicPeriod"/>
            </a:pPr>
            <a:r>
              <a:rPr lang="en-US" sz="2600" b="1" i="0" u="none" strike="noStrike" cap="none">
                <a:solidFill>
                  <a:srgbClr val="337177"/>
                </a:solidFill>
              </a:rPr>
              <a:t>Implementation Roadmap in the Factory</a:t>
            </a:r>
          </a:p>
          <a:p>
            <a:pPr marL="742950" lvl="0" indent="-7429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alibri"/>
              <a:buAutoNum type="arabicPeriod"/>
            </a:pPr>
            <a:endParaRPr lang="en-US" sz="2600" b="1" i="0" u="none" strike="noStrike" cap="none">
              <a:solidFill>
                <a:srgbClr val="337177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1E88EAF3-DF14-69BA-B6B3-D9CC69D388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5">
            <a:extLst>
              <a:ext uri="{FF2B5EF4-FFF2-40B4-BE49-F238E27FC236}">
                <a16:creationId xmlns:a16="http://schemas.microsoft.com/office/drawing/2014/main" id="{D72859EF-42F4-6FF7-5B13-BAF5CB382F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675741" y="323849"/>
            <a:ext cx="9144000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2800" b="1" dirty="0">
                <a:solidFill>
                  <a:srgbClr val="337177"/>
                </a:solidFill>
              </a:rPr>
              <a:t>5. Implementation Roadmap in the Factory</a:t>
            </a:r>
            <a:endParaRPr dirty="0"/>
          </a:p>
        </p:txBody>
      </p:sp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25B81160-5E45-CC9E-EA83-C341131DC644}"/>
              </a:ext>
            </a:extLst>
          </p:cNvPr>
          <p:cNvSpPr txBox="1">
            <a:spLocks/>
          </p:cNvSpPr>
          <p:nvPr/>
        </p:nvSpPr>
        <p:spPr>
          <a:xfrm>
            <a:off x="694665" y="1261241"/>
            <a:ext cx="11106152" cy="3594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337177"/>
                </a:solidFill>
              </a:rPr>
              <a:t>Survey and assess current energy use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337177"/>
                </a:solidFill>
              </a:rPr>
              <a:t>Plan and select energy-saving solutions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337177"/>
                </a:solidFill>
              </a:rPr>
              <a:t>Invest and install equipment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337177"/>
                </a:solidFill>
              </a:rPr>
              <a:t>Monitor and optimize operation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337177"/>
                </a:solidFill>
              </a:rPr>
              <a:t>Evaluate effectiveness and scale up</a:t>
            </a:r>
          </a:p>
          <a:p>
            <a:pPr marL="457200" indent="-457200" algn="l">
              <a:lnSpc>
                <a:spcPct val="150000"/>
              </a:lnSpc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600" dirty="0">
                <a:solidFill>
                  <a:srgbClr val="337177"/>
                </a:solidFill>
              </a:rPr>
              <a:t>Advanced training and continuous upgrading</a:t>
            </a:r>
          </a:p>
        </p:txBody>
      </p:sp>
    </p:spTree>
    <p:extLst>
      <p:ext uri="{BB962C8B-B14F-4D97-AF65-F5344CB8AC3E}">
        <p14:creationId xmlns:p14="http://schemas.microsoft.com/office/powerpoint/2010/main" val="1935862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8A1896C7-9796-A54C-C302-8A936248C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37;p5">
            <a:extLst>
              <a:ext uri="{FF2B5EF4-FFF2-40B4-BE49-F238E27FC236}">
                <a16:creationId xmlns:a16="http://schemas.microsoft.com/office/drawing/2014/main" id="{549B83FB-9FFC-8522-C051-F257389FCA5C}"/>
              </a:ext>
            </a:extLst>
          </p:cNvPr>
          <p:cNvSpPr txBox="1">
            <a:spLocks/>
          </p:cNvSpPr>
          <p:nvPr/>
        </p:nvSpPr>
        <p:spPr>
          <a:xfrm>
            <a:off x="694665" y="1261241"/>
            <a:ext cx="11106152" cy="3594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en-US" sz="2400" dirty="0"/>
              <a:t>Numerous energy-saving solutions have been successfully implemented in Vietnam as well as in other countries: </a:t>
            </a:r>
          </a:p>
          <a:p>
            <a:pPr marL="342900" indent="-342900" algn="l">
              <a:lnSpc>
                <a:spcPct val="150000"/>
              </a:lnSpc>
              <a:buClr>
                <a:srgbClr val="337177"/>
              </a:buClr>
              <a:buSzPts val="2800"/>
              <a:buFontTx/>
              <a:buChar char="-"/>
            </a:pPr>
            <a:r>
              <a:rPr lang="en-US" sz="2400" dirty="0"/>
              <a:t>Improvement of Technology and Equipment Upgrades</a:t>
            </a:r>
          </a:p>
          <a:p>
            <a:pPr marL="342900" indent="-342900" algn="l">
              <a:lnSpc>
                <a:spcPct val="150000"/>
              </a:lnSpc>
              <a:buClr>
                <a:srgbClr val="337177"/>
              </a:buClr>
              <a:buSzPts val="2800"/>
              <a:buFontTx/>
              <a:buChar char="-"/>
            </a:pPr>
            <a:r>
              <a:rPr lang="en-US" sz="2400" dirty="0"/>
              <a:t>Utilizing Renewable Energy Sources and Heat Recovery</a:t>
            </a:r>
          </a:p>
          <a:p>
            <a:pPr marL="342900" indent="-342900" algn="l">
              <a:lnSpc>
                <a:spcPct val="150000"/>
              </a:lnSpc>
              <a:buClr>
                <a:srgbClr val="337177"/>
              </a:buClr>
              <a:buSzPts val="2800"/>
              <a:buFontTx/>
              <a:buChar char="-"/>
            </a:pPr>
            <a:r>
              <a:rPr lang="en-US" sz="2400" dirty="0">
                <a:solidFill>
                  <a:srgbClr val="002060"/>
                </a:solidFill>
              </a:rPr>
              <a:t>…….</a:t>
            </a:r>
          </a:p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en-US" sz="2400" dirty="0"/>
              <a:t>These case studies will be presented in the next module.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708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2" name="Google Shape;622;p27"/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623" name="Google Shape;623;p27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27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5" name="Google Shape;625;p27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6" name="Google Shape;626;p27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7" name="Google Shape;627;p27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8" name="Google Shape;628;p27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9" name="Google Shape;629;p27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0" name="Google Shape;630;p27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1" name="Google Shape;631;p27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2" name="Google Shape;632;p27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3" name="Google Shape;633;p27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4" name="Google Shape;634;p27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27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27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7" name="Google Shape;637;p27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8" name="Google Shape;638;p27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9" name="Google Shape;639;p27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0" name="Google Shape;640;p27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1" name="Google Shape;641;p27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2" name="Google Shape;642;p27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3" name="Google Shape;643;p27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27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27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6" name="Google Shape;646;p27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27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8" name="Google Shape;648;p27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p27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0" name="Google Shape;650;p27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27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2" name="Google Shape;652;p27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3" name="Google Shape;653;p27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27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27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6" name="Google Shape;656;p27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7" name="Google Shape;657;p27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27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27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0" name="Google Shape;660;p27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27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27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27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27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27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27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27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27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27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27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27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27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27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27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5" name="Google Shape;675;p27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27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27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27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27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0" name="Google Shape;680;p27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1" name="Google Shape;681;p27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2" name="Google Shape;682;p27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3" name="Google Shape;683;p27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4" name="Google Shape;684;p27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Google Shape;685;p27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27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27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27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27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27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27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27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3" name="Google Shape;693;p27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27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27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27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27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27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27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27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27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27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27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27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27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27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27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27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27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27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27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27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27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27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27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27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27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27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27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27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27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27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27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27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27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27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27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27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27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27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27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27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27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27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27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27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27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27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27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27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27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27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27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27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27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27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27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27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27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27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27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27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27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27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27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27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27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27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27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27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27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27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27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27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27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27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27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27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27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27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27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27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27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27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27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27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27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27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27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27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27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27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27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27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27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27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27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27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27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27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27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27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27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27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27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27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27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27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27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27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27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27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27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27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27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27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27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27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27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27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27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27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27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27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27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27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27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27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27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27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27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27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27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27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27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27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27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27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27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27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27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27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27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27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27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27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27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27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27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27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27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27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27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27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27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27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27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27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27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27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27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27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27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27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27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27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27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27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27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27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27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27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27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27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27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27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27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27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27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27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27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27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27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27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27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27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27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27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27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27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27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27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27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27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27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27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27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27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27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27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27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27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27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27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27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27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27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27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27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27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27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27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27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27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27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27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27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27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27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27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27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27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27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27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27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27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27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27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27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27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27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27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27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27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27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27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27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27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27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27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27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27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27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27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27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27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7" name="Google Shape;937;p27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89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38" name="Google Shape;938;p27"/>
          <p:cNvSpPr txBox="1"/>
          <p:nvPr/>
        </p:nvSpPr>
        <p:spPr>
          <a:xfrm>
            <a:off x="1389081" y="2454982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</a:pPr>
            <a:r>
              <a:rPr lang="en-US" sz="4800" b="1" i="0" u="none" strike="noStrike" cap="none" dirty="0">
                <a:solidFill>
                  <a:srgbClr val="337177"/>
                </a:solidFill>
                <a:latin typeface="+mn-lt"/>
                <a:ea typeface="Calibri"/>
                <a:cs typeface="Calibri"/>
                <a:sym typeface="Calibri"/>
              </a:rPr>
              <a:t>THANK YOU!</a:t>
            </a:r>
            <a:endParaRPr sz="4800" b="1" i="0" u="none" strike="noStrike" cap="none" dirty="0">
              <a:solidFill>
                <a:srgbClr val="337177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/>
          <p:cNvSpPr txBox="1">
            <a:spLocks noGrp="1"/>
          </p:cNvSpPr>
          <p:nvPr>
            <p:ph type="body" idx="1"/>
          </p:nvPr>
        </p:nvSpPr>
        <p:spPr>
          <a:xfrm>
            <a:off x="570186" y="322646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600" b="1" dirty="0">
                <a:solidFill>
                  <a:srgbClr val="337177"/>
                </a:solidFill>
              </a:rPr>
              <a:t>Q &amp; 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743269-2811-F1F0-273A-FFE2457F8F5E}"/>
              </a:ext>
            </a:extLst>
          </p:cNvPr>
          <p:cNvSpPr txBox="1"/>
          <p:nvPr/>
        </p:nvSpPr>
        <p:spPr>
          <a:xfrm>
            <a:off x="570186" y="1341068"/>
            <a:ext cx="11361683" cy="3901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1. What are the main forms of energy used in the factory (electricity, steam, hot water, compressed air…)? Which is the most consumed?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2. Does the factory regularly monitor energy indicators (e.g., kWh/ton of product, kg steam/liter of beverage)? What are the trends over the past 3 years?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3. To what extent has the Energy Monitoring System (EMS) been deployed? Is energy tracked by area or process?</a:t>
            </a:r>
          </a:p>
          <a:p>
            <a:pPr algn="just">
              <a:lnSpc>
                <a:spcPct val="150000"/>
              </a:lnSpc>
            </a:pP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79810F05-2D6F-AEB8-2CA7-7CA0A49AA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>
            <a:extLst>
              <a:ext uri="{FF2B5EF4-FFF2-40B4-BE49-F238E27FC236}">
                <a16:creationId xmlns:a16="http://schemas.microsoft.com/office/drawing/2014/main" id="{6C631DE4-30BB-E82C-2CD5-B3478E6B97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228053"/>
            <a:ext cx="10515600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b="1" dirty="0">
                <a:solidFill>
                  <a:srgbClr val="337177"/>
                </a:solidFill>
              </a:rPr>
              <a:t>2. Technological process in the Beverage Industry</a:t>
            </a:r>
          </a:p>
        </p:txBody>
      </p:sp>
      <p:sp>
        <p:nvSpPr>
          <p:cNvPr id="2" name="Google Shape;442;p6">
            <a:extLst>
              <a:ext uri="{FF2B5EF4-FFF2-40B4-BE49-F238E27FC236}">
                <a16:creationId xmlns:a16="http://schemas.microsoft.com/office/drawing/2014/main" id="{4FEFCCF4-62C0-9233-F31E-741A60493BCB}"/>
              </a:ext>
            </a:extLst>
          </p:cNvPr>
          <p:cNvSpPr txBox="1"/>
          <p:nvPr/>
        </p:nvSpPr>
        <p:spPr>
          <a:xfrm>
            <a:off x="838200" y="1157331"/>
            <a:ext cx="49911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Technological process (1) </a:t>
            </a:r>
            <a:endParaRPr sz="2000" dirty="0"/>
          </a:p>
        </p:txBody>
      </p:sp>
      <p:sp>
        <p:nvSpPr>
          <p:cNvPr id="4" name="Google Shape;443;p6">
            <a:extLst>
              <a:ext uri="{FF2B5EF4-FFF2-40B4-BE49-F238E27FC236}">
                <a16:creationId xmlns:a16="http://schemas.microsoft.com/office/drawing/2014/main" id="{4449D6D5-4F06-FE94-24A7-97CCE4377589}"/>
              </a:ext>
            </a:extLst>
          </p:cNvPr>
          <p:cNvSpPr txBox="1">
            <a:spLocks/>
          </p:cNvSpPr>
          <p:nvPr/>
        </p:nvSpPr>
        <p:spPr>
          <a:xfrm>
            <a:off x="1923394" y="1655763"/>
            <a:ext cx="9372600" cy="5202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1800"/>
            </a:pPr>
            <a:r>
              <a:rPr lang="en-US" sz="1800"/>
              <a:t>Diagram of the technological process of producing non-carbonated beverages</a:t>
            </a:r>
            <a:endParaRPr lang="en-US"/>
          </a:p>
        </p:txBody>
      </p:sp>
      <p:pic>
        <p:nvPicPr>
          <p:cNvPr id="5" name="Google Shape;444;p6">
            <a:extLst>
              <a:ext uri="{FF2B5EF4-FFF2-40B4-BE49-F238E27FC236}">
                <a16:creationId xmlns:a16="http://schemas.microsoft.com/office/drawing/2014/main" id="{72E8D842-4CD6-0D6A-777B-6F6CD71A260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67000" y="1810142"/>
            <a:ext cx="6858000" cy="44505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2292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7"/>
          <p:cNvSpPr txBox="1">
            <a:spLocks noGrp="1"/>
          </p:cNvSpPr>
          <p:nvPr>
            <p:ph type="ctrTitle"/>
          </p:nvPr>
        </p:nvSpPr>
        <p:spPr>
          <a:xfrm>
            <a:off x="1676400" y="1388576"/>
            <a:ext cx="9372600" cy="5202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</a:rPr>
              <a:t>Diagram of the technological process for the production of carbonated beverages</a:t>
            </a:r>
            <a:endParaRPr/>
          </a:p>
        </p:txBody>
      </p:sp>
      <p:pic>
        <p:nvPicPr>
          <p:cNvPr id="450" name="Google Shape;450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81017" y="1714013"/>
            <a:ext cx="7878274" cy="441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7"/>
          <p:cNvSpPr txBox="1"/>
          <p:nvPr/>
        </p:nvSpPr>
        <p:spPr>
          <a:xfrm>
            <a:off x="1143000" y="1295900"/>
            <a:ext cx="49911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Technological process (2) </a:t>
            </a:r>
            <a:endParaRPr sz="2000" dirty="0"/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51D45D3F-8369-A696-8B68-D8AAD0B7C715}"/>
              </a:ext>
            </a:extLst>
          </p:cNvPr>
          <p:cNvSpPr txBox="1">
            <a:spLocks/>
          </p:cNvSpPr>
          <p:nvPr/>
        </p:nvSpPr>
        <p:spPr>
          <a:xfrm>
            <a:off x="1676400" y="267187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l"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sz="2600" b="1" dirty="0">
                <a:solidFill>
                  <a:srgbClr val="337177"/>
                </a:solidFill>
              </a:rPr>
              <a:t>2. Technological process in the Beverage Industry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8"/>
          <p:cNvSpPr txBox="1">
            <a:spLocks noGrp="1"/>
          </p:cNvSpPr>
          <p:nvPr>
            <p:ph type="ctrTitle"/>
          </p:nvPr>
        </p:nvSpPr>
        <p:spPr>
          <a:xfrm>
            <a:off x="1524000" y="1340822"/>
            <a:ext cx="9372600" cy="5049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dk1"/>
                </a:solidFill>
              </a:rPr>
              <a:t>Technological process diagram for dispensing carbonated soft drink syrup</a:t>
            </a:r>
            <a:endParaRPr/>
          </a:p>
        </p:txBody>
      </p:sp>
      <p:pic>
        <p:nvPicPr>
          <p:cNvPr id="457" name="Google Shape;457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43503" y="1553251"/>
            <a:ext cx="6872423" cy="4364037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8"/>
          <p:cNvSpPr txBox="1"/>
          <p:nvPr/>
        </p:nvSpPr>
        <p:spPr>
          <a:xfrm>
            <a:off x="647700" y="1439475"/>
            <a:ext cx="49911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337177"/>
                </a:solidFill>
                <a:latin typeface="Arial"/>
                <a:ea typeface="Arial"/>
                <a:cs typeface="Arial"/>
                <a:sym typeface="Arial"/>
              </a:rPr>
              <a:t>Technological process (3) </a:t>
            </a:r>
            <a:endParaRPr sz="2000" dirty="0"/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24645D9C-4975-4F30-75EE-8A71ED7260D4}"/>
              </a:ext>
            </a:extLst>
          </p:cNvPr>
          <p:cNvSpPr txBox="1">
            <a:spLocks/>
          </p:cNvSpPr>
          <p:nvPr/>
        </p:nvSpPr>
        <p:spPr>
          <a:xfrm>
            <a:off x="952500" y="294575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sz="2600" b="1" dirty="0">
                <a:solidFill>
                  <a:srgbClr val="337177"/>
                </a:solidFill>
              </a:rPr>
              <a:t>2. Technological process in the Beverage Industry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9"/>
          <p:cNvSpPr txBox="1">
            <a:spLocks noGrp="1"/>
          </p:cNvSpPr>
          <p:nvPr>
            <p:ph type="ctrTitle"/>
          </p:nvPr>
        </p:nvSpPr>
        <p:spPr>
          <a:xfrm>
            <a:off x="664779" y="2567152"/>
            <a:ext cx="10287000" cy="3124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3429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en-US" sz="2400" b="1">
                <a:solidFill>
                  <a:schemeClr val="dk1"/>
                </a:solidFill>
              </a:rPr>
              <a:t>Types of energy used in the line</a:t>
            </a:r>
            <a:br>
              <a:rPr lang="en-US" sz="2400" b="1">
                <a:solidFill>
                  <a:schemeClr val="dk1"/>
                </a:solidFill>
              </a:rPr>
            </a:br>
            <a:r>
              <a:rPr lang="en-US" sz="2400">
                <a:solidFill>
                  <a:schemeClr val="dk1"/>
                </a:solidFill>
              </a:rPr>
              <a:t>- Electricity is used in almost all equipment in the production line and other auxiliary system equipment such as lighting systems, refrigeration and air conditioning systems, air compressors,...</a:t>
            </a:r>
            <a:br>
              <a:rPr lang="en-US" sz="2400">
                <a:solidFill>
                  <a:schemeClr val="dk1"/>
                </a:solidFill>
              </a:rPr>
            </a:br>
            <a:r>
              <a:rPr lang="en-US" sz="2400">
                <a:solidFill>
                  <a:schemeClr val="dk1"/>
                </a:solidFill>
              </a:rPr>
              <a:t>- Steam is used to heat production.</a:t>
            </a:r>
            <a:br>
              <a:rPr lang="en-US" sz="2400">
                <a:solidFill>
                  <a:schemeClr val="dk1"/>
                </a:solidFill>
              </a:rPr>
            </a:br>
            <a:r>
              <a:rPr lang="en-US" sz="2400">
                <a:solidFill>
                  <a:schemeClr val="dk1"/>
                </a:solidFill>
              </a:rPr>
              <a:t>- DO oil is used to run backup generators, forklifts, fire pumps, internal vehicles.</a:t>
            </a:r>
            <a:br>
              <a:rPr lang="en-US" sz="2400">
                <a:solidFill>
                  <a:schemeClr val="dk1"/>
                </a:solidFill>
              </a:rPr>
            </a:br>
            <a:endParaRPr sz="2400">
              <a:solidFill>
                <a:schemeClr val="dk1"/>
              </a:solidFill>
            </a:endParaRPr>
          </a:p>
        </p:txBody>
      </p:sp>
      <p:sp>
        <p:nvSpPr>
          <p:cNvPr id="2" name="Google Shape;425;p3">
            <a:extLst>
              <a:ext uri="{FF2B5EF4-FFF2-40B4-BE49-F238E27FC236}">
                <a16:creationId xmlns:a16="http://schemas.microsoft.com/office/drawing/2014/main" id="{B84EC154-891B-39E5-1EFA-EF1924D542B1}"/>
              </a:ext>
            </a:extLst>
          </p:cNvPr>
          <p:cNvSpPr txBox="1">
            <a:spLocks/>
          </p:cNvSpPr>
          <p:nvPr/>
        </p:nvSpPr>
        <p:spPr>
          <a:xfrm>
            <a:off x="550479" y="334024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Clr>
                <a:srgbClr val="000000"/>
              </a:buClr>
            </a:pPr>
            <a:r>
              <a:rPr lang="en-US" sz="2600" b="1" dirty="0">
                <a:solidFill>
                  <a:srgbClr val="337177"/>
                </a:solidFill>
              </a:rPr>
              <a:t>2. Energy Consumption Profile in Beverage Industry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067003E7-2689-2438-9E81-230294389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>
            <a:extLst>
              <a:ext uri="{FF2B5EF4-FFF2-40B4-BE49-F238E27FC236}">
                <a16:creationId xmlns:a16="http://schemas.microsoft.com/office/drawing/2014/main" id="{336DA898-F866-AD82-9154-75A4E2F9CB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51641" y="325199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600" b="1">
                <a:solidFill>
                  <a:srgbClr val="337177"/>
                </a:solidFill>
              </a:rPr>
              <a:t>2. Energy Consumption Profile in Beverage Industry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77EE0B-F88B-9E0F-E82D-EEC261DEC9B1}"/>
              </a:ext>
            </a:extLst>
          </p:cNvPr>
          <p:cNvSpPr txBox="1"/>
          <p:nvPr/>
        </p:nvSpPr>
        <p:spPr>
          <a:xfrm>
            <a:off x="570186" y="874343"/>
            <a:ext cx="1136168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Overview of energy consumption in beverage production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531670-6D65-5F73-FEF3-D34D0848B60F}"/>
              </a:ext>
            </a:extLst>
          </p:cNvPr>
          <p:cNvSpPr txBox="1"/>
          <p:nvPr/>
        </p:nvSpPr>
        <p:spPr>
          <a:xfrm>
            <a:off x="651641" y="1598739"/>
            <a:ext cx="61380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	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EF824B-D3E0-9796-1B42-A13BE2203C6C}"/>
              </a:ext>
            </a:extLst>
          </p:cNvPr>
          <p:cNvSpPr txBox="1"/>
          <p:nvPr/>
        </p:nvSpPr>
        <p:spPr>
          <a:xfrm>
            <a:off x="879763" y="5582777"/>
            <a:ext cx="61380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/>
              <a:t>These values vary by type of beverage (soft drinks, beer, juice, bottled water) and production scale.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8430FC4-C5C2-8742-72F9-BCBBE9134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498778"/>
              </p:ext>
            </p:extLst>
          </p:nvPr>
        </p:nvGraphicFramePr>
        <p:xfrm>
          <a:off x="1271752" y="2060404"/>
          <a:ext cx="10515600" cy="332232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3970504132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0975963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Process Area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Approximate % of Total Energy Consumption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821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Steam generation / Heating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30% - 50%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4592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Refrigeration / Cooling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20% - 35%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7046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 dirty="0"/>
                        <a:t>Compressed Air Systems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10% - 15%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477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Packaging Equipment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5% - 10%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2234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Pumps &amp; Motors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/>
                        <a:t>5% - 10%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485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/>
                        <a:t>Lighting &amp; HVAC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3% - 7%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4557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5B8FECB-28C7-23F6-78E8-6EB50DB02918}"/>
              </a:ext>
            </a:extLst>
          </p:cNvPr>
          <p:cNvSpPr txBox="1"/>
          <p:nvPr/>
        </p:nvSpPr>
        <p:spPr>
          <a:xfrm>
            <a:off x="1271752" y="1472895"/>
            <a:ext cx="96484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/>
              <a:t>Typical Energy Consumption Breakdown in Beverage Production</a:t>
            </a:r>
          </a:p>
        </p:txBody>
      </p:sp>
    </p:spTree>
    <p:extLst>
      <p:ext uri="{BB962C8B-B14F-4D97-AF65-F5344CB8AC3E}">
        <p14:creationId xmlns:p14="http://schemas.microsoft.com/office/powerpoint/2010/main" val="1560053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>
            <a:extLst>
              <a:ext uri="{FF2B5EF4-FFF2-40B4-BE49-F238E27FC236}">
                <a16:creationId xmlns:a16="http://schemas.microsoft.com/office/drawing/2014/main" id="{AE04DEC7-DA6A-2EB9-CBB7-B17B62DA93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14131" y="281473"/>
            <a:ext cx="10515600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en-US" sz="2600" b="1" dirty="0">
                <a:solidFill>
                  <a:srgbClr val="337177"/>
                </a:solidFill>
              </a:rPr>
              <a:t>2. Energy Consumption Profile in Beverage Industry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9C1ACB-0C5A-51BA-B28E-40840B848F13}"/>
              </a:ext>
            </a:extLst>
          </p:cNvPr>
          <p:cNvSpPr txBox="1"/>
          <p:nvPr/>
        </p:nvSpPr>
        <p:spPr>
          <a:xfrm>
            <a:off x="651641" y="1020889"/>
            <a:ext cx="11361683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/>
              <a:t>Example Table of Energy Use by Beverage Type (from industry reports)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9D0F3D-4E4D-43FB-AE76-B07328BFC280}"/>
              </a:ext>
            </a:extLst>
          </p:cNvPr>
          <p:cNvSpPr txBox="1"/>
          <p:nvPr/>
        </p:nvSpPr>
        <p:spPr>
          <a:xfrm>
            <a:off x="651641" y="1598739"/>
            <a:ext cx="613804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</a:t>
            </a:r>
          </a:p>
          <a:p>
            <a:r>
              <a:rPr lang="en-US"/>
              <a:t>		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1BBB6F-09FE-5547-9F4D-0995DCA54078}"/>
              </a:ext>
            </a:extLst>
          </p:cNvPr>
          <p:cNvSpPr txBox="1"/>
          <p:nvPr/>
        </p:nvSpPr>
        <p:spPr>
          <a:xfrm>
            <a:off x="993227" y="4135878"/>
            <a:ext cx="61380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/>
              <a:t>hl* = hectoliter (100 liters)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32C6D78-9216-0112-6715-00F52BB975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498520"/>
              </p:ext>
            </p:extLst>
          </p:nvPr>
        </p:nvGraphicFramePr>
        <p:xfrm>
          <a:off x="993227" y="1784992"/>
          <a:ext cx="10515600" cy="2286000"/>
        </p:xfrm>
        <a:graphic>
          <a:graphicData uri="http://schemas.openxmlformats.org/drawingml/2006/table">
            <a:tbl>
              <a:tblPr/>
              <a:tblGrid>
                <a:gridCol w="2628900">
                  <a:extLst>
                    <a:ext uri="{9D8B030D-6E8A-4147-A177-3AD203B41FA5}">
                      <a16:colId xmlns:a16="http://schemas.microsoft.com/office/drawing/2014/main" val="2714256783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67759818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96136605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6781063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Beverage Type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Energy Use (kWh/hl*)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Steam Share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Electricity Share (%)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688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Carbonated Soft Drinks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15 - 20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40 - 50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50 - 60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346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Beer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20 - 30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45 - 55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45 - 55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217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Bottled Water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10 - 15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25 - 35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65 - 75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938779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Juice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18 - 25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/>
                        <a:t>40 - 50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50 - 60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88258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881823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Trống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1141</Words>
  <Application>Microsoft Macintosh PowerPoint</Application>
  <PresentationFormat>Widescreen</PresentationFormat>
  <Paragraphs>166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Times New Roman</vt:lpstr>
      <vt:lpstr>Fira Sans Extra Condensed</vt:lpstr>
      <vt:lpstr>Calibri</vt:lpstr>
      <vt:lpstr>Montserrat</vt:lpstr>
      <vt:lpstr>Wingdings</vt:lpstr>
      <vt:lpstr>Arial</vt:lpstr>
      <vt:lpstr>Slide Trống</vt:lpstr>
      <vt:lpstr>PowerPoint Presentation</vt:lpstr>
      <vt:lpstr>CONTENT</vt:lpstr>
      <vt:lpstr>PowerPoint Presentation</vt:lpstr>
      <vt:lpstr>PowerPoint Presentation</vt:lpstr>
      <vt:lpstr>Diagram of the technological process for the production of carbonated beverages</vt:lpstr>
      <vt:lpstr>Technological process diagram for dispensing carbonated soft drink syrup</vt:lpstr>
      <vt:lpstr>Types of energy used in the line - Electricity is used in almost all equipment in the production line and other auxiliary system equipment such as lighting systems, refrigeration and air conditioning systems, air compressors,... - Steam is used to heat production. - DO oil is used to run backup generators, forklifts, fire pumps, internal vehicles. </vt:lpstr>
      <vt:lpstr>PowerPoint Presentation</vt:lpstr>
      <vt:lpstr>PowerPoint Presentation</vt:lpstr>
      <vt:lpstr>3. Method for Identifying Energy Saving Potential</vt:lpstr>
      <vt:lpstr>4. Energy Saving Opportunities – Steam</vt:lpstr>
      <vt:lpstr>4. Energy Saving Opportunities</vt:lpstr>
      <vt:lpstr>4. Energy Saving Opportunities</vt:lpstr>
      <vt:lpstr>4. Energy Saving Opportunities</vt:lpstr>
      <vt:lpstr>4. Energy Saving Opportunities</vt:lpstr>
      <vt:lpstr>4. Energy Saving Opportunities</vt:lpstr>
      <vt:lpstr>4. Energy Saving Opportunities</vt:lpstr>
      <vt:lpstr>4. Energy Saving Opportunities</vt:lpstr>
      <vt:lpstr>QUIZ</vt:lpstr>
      <vt:lpstr>5. Implementation Roadmap in the Factory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hello</dc:creator>
  <cp:lastModifiedBy>823417-Nguyễn Mạnh Hùng</cp:lastModifiedBy>
  <cp:revision>8</cp:revision>
  <dcterms:created xsi:type="dcterms:W3CDTF">2024-06-15T02:05:56Z</dcterms:created>
  <dcterms:modified xsi:type="dcterms:W3CDTF">2025-08-27T02:28:28Z</dcterms:modified>
</cp:coreProperties>
</file>